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111" r:id="rId2"/>
    <p:sldId id="2243" r:id="rId3"/>
    <p:sldId id="2245" r:id="rId4"/>
    <p:sldId id="2244" r:id="rId5"/>
    <p:sldId id="2246" r:id="rId6"/>
    <p:sldId id="2221" r:id="rId7"/>
    <p:sldId id="2247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016CB5"/>
    <a:srgbClr val="001B52"/>
    <a:srgbClr val="7F7F7F"/>
    <a:srgbClr val="008438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0"/>
    <p:restoredTop sz="94741"/>
  </p:normalViewPr>
  <p:slideViewPr>
    <p:cSldViewPr snapToGrid="0" snapToObjects="1">
      <p:cViewPr varScale="1">
        <p:scale>
          <a:sx n="110" d="100"/>
          <a:sy n="110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1A37F7-1A90-4E51-A507-1AEFE7B69E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523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9601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3282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1759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626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2840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334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49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solidFill>
                <a:srgbClr val="1737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27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4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b="1" dirty="0">
              <a:solidFill>
                <a:srgbClr val="004785">
                  <a:lumMod val="75000"/>
                </a:srgbClr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D5D8A-1D73-9049-8D43-199476B3A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Charts &amp; Plotting Pivot Tables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983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87E4"/>
                </a:solidFill>
              </a:rPr>
              <a:t>Bar charts </a:t>
            </a:r>
            <a:r>
              <a:rPr lang="en-US" dirty="0">
                <a:solidFill>
                  <a:srgbClr val="004785"/>
                </a:solidFill>
              </a:rPr>
              <a:t>are very similar to </a:t>
            </a:r>
            <a:r>
              <a:rPr lang="en-US" dirty="0"/>
              <a:t>histograms</a:t>
            </a:r>
            <a:r>
              <a:rPr lang="en-US" dirty="0">
                <a:solidFill>
                  <a:srgbClr val="004785"/>
                </a:solidFill>
              </a:rPr>
              <a:t> which are used to represent </a:t>
            </a:r>
            <a:r>
              <a:rPr lang="en-US" dirty="0"/>
              <a:t>the distribution of values in data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While a </a:t>
            </a:r>
            <a:r>
              <a:rPr lang="en-US" dirty="0"/>
              <a:t>histogram</a:t>
            </a:r>
            <a:r>
              <a:rPr lang="en-US" dirty="0">
                <a:solidFill>
                  <a:srgbClr val="004785"/>
                </a:solidFill>
              </a:rPr>
              <a:t> typically represent the </a:t>
            </a:r>
            <a:r>
              <a:rPr lang="en-US" i="1" dirty="0">
                <a:solidFill>
                  <a:srgbClr val="004785"/>
                </a:solidFill>
              </a:rPr>
              <a:t>frequency distribution of continuous variables</a:t>
            </a:r>
            <a:r>
              <a:rPr lang="en-US" dirty="0">
                <a:solidFill>
                  <a:srgbClr val="004785"/>
                </a:solidFill>
              </a:rPr>
              <a:t>, a </a:t>
            </a:r>
            <a:r>
              <a:rPr lang="en-US" dirty="0">
                <a:solidFill>
                  <a:srgbClr val="0087E4"/>
                </a:solidFill>
              </a:rPr>
              <a:t>bar chart</a:t>
            </a:r>
            <a:r>
              <a:rPr lang="en-US" dirty="0">
                <a:solidFill>
                  <a:srgbClr val="004785"/>
                </a:solidFill>
              </a:rPr>
              <a:t> is a </a:t>
            </a:r>
            <a:r>
              <a:rPr lang="en-US" i="1" dirty="0">
                <a:solidFill>
                  <a:srgbClr val="004785"/>
                </a:solidFill>
              </a:rPr>
              <a:t>comparison of discrete variables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Another way to think about it is, a </a:t>
            </a:r>
            <a:r>
              <a:rPr lang="en-US" dirty="0"/>
              <a:t>histogram</a:t>
            </a:r>
            <a:r>
              <a:rPr lang="en-US" dirty="0">
                <a:solidFill>
                  <a:srgbClr val="004785"/>
                </a:solidFill>
              </a:rPr>
              <a:t> </a:t>
            </a:r>
            <a:r>
              <a:rPr lang="en-US" i="1" dirty="0">
                <a:solidFill>
                  <a:srgbClr val="004785"/>
                </a:solidFill>
              </a:rPr>
              <a:t>presents numerical data </a:t>
            </a:r>
            <a:r>
              <a:rPr lang="en-US" dirty="0">
                <a:solidFill>
                  <a:srgbClr val="004785"/>
                </a:solidFill>
              </a:rPr>
              <a:t>and a </a:t>
            </a:r>
            <a:r>
              <a:rPr lang="en-US" dirty="0">
                <a:solidFill>
                  <a:srgbClr val="0087E4"/>
                </a:solidFill>
              </a:rPr>
              <a:t>bar chart </a:t>
            </a:r>
            <a:r>
              <a:rPr lang="en-US" i="1" dirty="0">
                <a:solidFill>
                  <a:srgbClr val="004785"/>
                </a:solidFill>
              </a:rPr>
              <a:t>shows categorical data</a:t>
            </a:r>
          </a:p>
          <a:p>
            <a:pPr marL="296863" indent="-285750">
              <a:lnSpc>
                <a:spcPct val="100000"/>
              </a:lnSpc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7250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Using the </a:t>
            </a:r>
            <a:r>
              <a:rPr lang="en-US" i="1" dirty="0"/>
              <a:t>bar </a:t>
            </a:r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One way to create a </a:t>
            </a:r>
            <a:r>
              <a:rPr lang="en-US" dirty="0">
                <a:solidFill>
                  <a:srgbClr val="0087E4"/>
                </a:solidFill>
              </a:rPr>
              <a:t>bar chart </a:t>
            </a:r>
            <a:r>
              <a:rPr lang="en-US" dirty="0"/>
              <a:t>is by </a:t>
            </a:r>
            <a:r>
              <a:rPr lang="en-US" dirty="0">
                <a:solidFill>
                  <a:srgbClr val="004785"/>
                </a:solidFill>
              </a:rPr>
              <a:t>using matplotlib’s </a:t>
            </a:r>
            <a:r>
              <a:rPr lang="en-US" i="1" dirty="0">
                <a:solidFill>
                  <a:srgbClr val="004785"/>
                </a:solidFill>
              </a:rPr>
              <a:t>bar</a:t>
            </a:r>
            <a:r>
              <a:rPr lang="en-US" dirty="0">
                <a:solidFill>
                  <a:srgbClr val="004785"/>
                </a:solidFill>
              </a:rPr>
              <a:t> method</a:t>
            </a:r>
          </a:p>
          <a:p>
            <a:pPr marL="296863" indent="-285750">
              <a:lnSpc>
                <a:spcPct val="100000"/>
              </a:lnSpc>
              <a:defRPr/>
            </a:pPr>
            <a:r>
              <a:rPr lang="en-US" dirty="0">
                <a:solidFill>
                  <a:srgbClr val="004785"/>
                </a:solidFill>
              </a:rPr>
              <a:t>This is similar to the </a:t>
            </a:r>
            <a:r>
              <a:rPr lang="en-US" i="1" dirty="0">
                <a:solidFill>
                  <a:srgbClr val="004785"/>
                </a:solidFill>
              </a:rPr>
              <a:t>hist</a:t>
            </a:r>
            <a:r>
              <a:rPr lang="en-US" dirty="0">
                <a:solidFill>
                  <a:srgbClr val="004785"/>
                </a:solidFill>
              </a:rPr>
              <a:t> method, where you provide the data to plot and some additional parameter configurations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478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pandas as pd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matplotlib.pyplot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plt.bar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239713" lvl="1" indent="0">
              <a:lnSpc>
                <a:spcPct val="100000"/>
              </a:lnSpc>
              <a:spcAft>
                <a:spcPts val="200"/>
              </a:spcAft>
              <a:buNone/>
              <a:defRPr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data_for_x_axis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data_for_y_axis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#other optional parameters	 ...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3899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Using the </a:t>
            </a:r>
            <a:r>
              <a:rPr lang="en-US" i="1" dirty="0"/>
              <a:t>plot </a:t>
            </a:r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242" y="1029534"/>
            <a:ext cx="10263171" cy="4622174"/>
          </a:xfrm>
        </p:spPr>
        <p:txBody>
          <a:bodyPr>
            <a:noAutofit/>
          </a:bodyPr>
          <a:lstStyle/>
          <a:p>
            <a:pPr marL="582613" lvl="1" indent="-342900">
              <a:lnSpc>
                <a:spcPct val="150000"/>
              </a:lnSpc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Another </a:t>
            </a:r>
            <a:r>
              <a:rPr lang="en-US" i="1" dirty="0">
                <a:solidFill>
                  <a:srgbClr val="004785"/>
                </a:solidFill>
              </a:rPr>
              <a:t>very easy </a:t>
            </a:r>
            <a:r>
              <a:rPr lang="en-US" dirty="0">
                <a:solidFill>
                  <a:srgbClr val="004785"/>
                </a:solidFill>
              </a:rPr>
              <a:t>way to create a </a:t>
            </a:r>
            <a:r>
              <a:rPr lang="en-US" dirty="0"/>
              <a:t>bar chart, </a:t>
            </a:r>
            <a:r>
              <a:rPr lang="en-US" dirty="0">
                <a:solidFill>
                  <a:srgbClr val="004685"/>
                </a:solidFill>
              </a:rPr>
              <a:t>is by using a </a:t>
            </a:r>
            <a:r>
              <a:rPr lang="en-US" dirty="0" err="1">
                <a:solidFill>
                  <a:srgbClr val="004685"/>
                </a:solidFill>
              </a:rPr>
              <a:t>DataFrame’s</a:t>
            </a:r>
            <a:r>
              <a:rPr lang="en-US" dirty="0">
                <a:solidFill>
                  <a:srgbClr val="004685"/>
                </a:solidFill>
              </a:rPr>
              <a:t> built-in </a:t>
            </a:r>
            <a:r>
              <a:rPr lang="en-US" i="1" dirty="0">
                <a:solidFill>
                  <a:srgbClr val="004685"/>
                </a:solidFill>
              </a:rPr>
              <a:t>plot</a:t>
            </a:r>
            <a:r>
              <a:rPr lang="en-US" dirty="0">
                <a:solidFill>
                  <a:srgbClr val="004685"/>
                </a:solidFill>
              </a:rPr>
              <a:t> method</a:t>
            </a:r>
          </a:p>
          <a:p>
            <a:pPr marL="582613" lvl="1" indent="-342900">
              <a:lnSpc>
                <a:spcPct val="100000"/>
              </a:lnSpc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Remember when we were working with the Yelp data, and we asked the question “How many businesses are there in each </a:t>
            </a:r>
            <a:r>
              <a:rPr lang="en-US" i="1" dirty="0">
                <a:solidFill>
                  <a:srgbClr val="004785"/>
                </a:solidFill>
              </a:rPr>
              <a:t>city</a:t>
            </a:r>
            <a:r>
              <a:rPr lang="en-US" dirty="0">
                <a:solidFill>
                  <a:srgbClr val="004785"/>
                </a:solidFill>
              </a:rPr>
              <a:t>?”  </a:t>
            </a:r>
            <a:r>
              <a:rPr lang="en-US" dirty="0">
                <a:solidFill>
                  <a:srgbClr val="004685"/>
                </a:solidFill>
              </a:rPr>
              <a:t>Here’s an example where we visualize that data: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#count the records for each city and get a new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df_city_value_counts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df['city'].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value_counts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i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#call the plot method and set the kind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parameter to ‘bar’</a:t>
            </a:r>
            <a:b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df_city_value_counts.plot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(kind='bar',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figsize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=(12, 6),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fontsize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=12, 	legend=False, title="Number of Businesses Per City")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plt.ylabel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("Number of businesses")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96863" indent="-285750">
              <a:lnSpc>
                <a:spcPct val="100000"/>
              </a:lnSpc>
              <a:defRPr/>
            </a:pP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4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017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Bar Chart Using the </a:t>
            </a:r>
            <a:r>
              <a:rPr lang="en-US" i="1" dirty="0"/>
              <a:t>plot </a:t>
            </a:r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242" y="1029534"/>
            <a:ext cx="10263171" cy="4622174"/>
          </a:xfrm>
        </p:spPr>
        <p:txBody>
          <a:bodyPr>
            <a:noAutofit/>
          </a:bodyPr>
          <a:lstStyle/>
          <a:p>
            <a:pPr marL="582613" lvl="1" indent="-342900">
              <a:lnSpc>
                <a:spcPct val="150000"/>
              </a:lnSpc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Another </a:t>
            </a:r>
            <a:r>
              <a:rPr lang="en-US" i="1" dirty="0">
                <a:solidFill>
                  <a:srgbClr val="004785"/>
                </a:solidFill>
              </a:rPr>
              <a:t>very easy </a:t>
            </a:r>
            <a:r>
              <a:rPr lang="en-US" dirty="0">
                <a:solidFill>
                  <a:srgbClr val="004785"/>
                </a:solidFill>
              </a:rPr>
              <a:t>way to create a </a:t>
            </a:r>
            <a:r>
              <a:rPr lang="en-US" dirty="0"/>
              <a:t>bar chart, </a:t>
            </a:r>
            <a:r>
              <a:rPr lang="en-US" dirty="0">
                <a:solidFill>
                  <a:srgbClr val="004685"/>
                </a:solidFill>
              </a:rPr>
              <a:t>is by using a </a:t>
            </a:r>
            <a:r>
              <a:rPr lang="en-US" dirty="0" err="1">
                <a:solidFill>
                  <a:srgbClr val="004685"/>
                </a:solidFill>
              </a:rPr>
              <a:t>DataFrame’s</a:t>
            </a:r>
            <a:r>
              <a:rPr lang="en-US" dirty="0">
                <a:solidFill>
                  <a:srgbClr val="004685"/>
                </a:solidFill>
              </a:rPr>
              <a:t> built-in </a:t>
            </a:r>
            <a:r>
              <a:rPr lang="en-US" i="1" dirty="0">
                <a:solidFill>
                  <a:srgbClr val="004685"/>
                </a:solidFill>
              </a:rPr>
              <a:t>plot</a:t>
            </a:r>
            <a:r>
              <a:rPr lang="en-US" dirty="0">
                <a:solidFill>
                  <a:srgbClr val="004685"/>
                </a:solidFill>
              </a:rPr>
              <a:t> method</a:t>
            </a:r>
          </a:p>
          <a:p>
            <a:pPr marL="582613" lvl="1" indent="-342900">
              <a:lnSpc>
                <a:spcPct val="100000"/>
              </a:lnSpc>
              <a:spcAft>
                <a:spcPts val="200"/>
              </a:spcAft>
              <a:defRPr/>
            </a:pPr>
            <a:r>
              <a:rPr lang="en-US" dirty="0">
                <a:solidFill>
                  <a:srgbClr val="004785"/>
                </a:solidFill>
              </a:rPr>
              <a:t>Remember when we were working with the Yelp data, and we asked the question “How many businesses are there in each </a:t>
            </a:r>
            <a:r>
              <a:rPr lang="en-US" i="1" dirty="0">
                <a:solidFill>
                  <a:srgbClr val="004785"/>
                </a:solidFill>
              </a:rPr>
              <a:t>city</a:t>
            </a:r>
            <a:r>
              <a:rPr lang="en-US" dirty="0">
                <a:solidFill>
                  <a:srgbClr val="004785"/>
                </a:solidFill>
              </a:rPr>
              <a:t>?”  </a:t>
            </a:r>
            <a:r>
              <a:rPr lang="en-US" dirty="0">
                <a:solidFill>
                  <a:srgbClr val="004685"/>
                </a:solidFill>
              </a:rPr>
              <a:t>Here’s an example where we visualize that data: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4785"/>
                </a:solidFill>
              </a:rPr>
            </a:br>
            <a:endParaRPr lang="en-US" dirty="0">
              <a:solidFill>
                <a:srgbClr val="0047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5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268D0C-C4C2-4C44-BB50-7C2A5B296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37" y="2369044"/>
            <a:ext cx="6528287" cy="397738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8270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81346-51EC-F546-82BA-A3B7DFF5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 Pivot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7D5F2-43CE-C944-B546-54A9E543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Here’s a visualization of a pivot table that displays the average (mean) star rating for bars and restaurants: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4785"/>
                </a:solidFill>
              </a:rPr>
            </a:br>
            <a:r>
              <a:rPr lang="en-US" dirty="0" err="1">
                <a:solidFill>
                  <a:srgbClr val="0087E4"/>
                </a:solidFill>
              </a:rPr>
              <a:t>bar_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df["category_0"].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(["Bars", "Restaurants"])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df_bar_rest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df[</a:t>
            </a:r>
            <a:r>
              <a:rPr lang="en-US" dirty="0" err="1">
                <a:solidFill>
                  <a:srgbClr val="0087E4"/>
                </a:solidFill>
              </a:rPr>
              <a:t>bar_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#pivot along category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pivot_state_cat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pd.pivot_table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df_bar_rest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index=["category_0"])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#filter the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df_bar_rest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columns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pivot_state_cat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pivot_state_cat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[["stars"]]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#call the plot method and set the kind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parameter to ‘bar’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pivot_state_cat.plot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(kind='bar',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figsize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=(12, 6),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fontsize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=12,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legend=False, title="Average Star Rating for Bars &amp; Restaurants")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plt.xlabel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("Category")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plt.ylabel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("Average star rating")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plt.show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6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088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81346-51EC-F546-82BA-A3B7DFF5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a Pivot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7D5F2-43CE-C944-B546-54A9E543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dirty="0">
                <a:solidFill>
                  <a:srgbClr val="004785"/>
                </a:solidFill>
              </a:rPr>
              <a:t>Here’s a visualization of a pivot table that displays the average (mean) star rating for bars and restaurants:</a:t>
            </a:r>
            <a:br>
              <a:rPr lang="en-US" dirty="0">
                <a:solidFill>
                  <a:srgbClr val="004785"/>
                </a:solidFill>
              </a:rPr>
            </a:br>
            <a:br>
              <a:rPr lang="en-US" dirty="0">
                <a:solidFill>
                  <a:srgbClr val="004785"/>
                </a:solidFill>
              </a:rPr>
            </a:b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7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8D54DC-5ED4-2145-9B96-93927D6B2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34" y="1950338"/>
            <a:ext cx="7227761" cy="430290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41075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2124</TotalTime>
  <Words>615</Words>
  <Application>Microsoft Macintosh PowerPoint</Application>
  <PresentationFormat>Widescreen</PresentationFormat>
  <Paragraphs>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Consolas</vt:lpstr>
      <vt:lpstr>Helvetica</vt:lpstr>
      <vt:lpstr>Calibri</vt:lpstr>
      <vt:lpstr>Open Sans</vt:lpstr>
      <vt:lpstr>Arial</vt:lpstr>
      <vt:lpstr>Office Theme</vt:lpstr>
      <vt:lpstr>Bar Charts &amp; Plotting Pivot Tables</vt:lpstr>
      <vt:lpstr>Bar Charts</vt:lpstr>
      <vt:lpstr>Creating a Bar Chart Using the bar Method</vt:lpstr>
      <vt:lpstr>Creating a Bar Chart Using the plot Method</vt:lpstr>
      <vt:lpstr>Creating a Bar Chart Using the plot Method</vt:lpstr>
      <vt:lpstr>Plotting a Pivot Table</vt:lpstr>
      <vt:lpstr>Plotting a Pivot Table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105</cp:revision>
  <dcterms:created xsi:type="dcterms:W3CDTF">2020-01-21T23:14:53Z</dcterms:created>
  <dcterms:modified xsi:type="dcterms:W3CDTF">2020-04-08T02:10:34Z</dcterms:modified>
</cp:coreProperties>
</file>

<file path=docProps/thumbnail.jpeg>
</file>